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layfair Displ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italic.fntdata"/><Relationship Id="rId6" Type="http://schemas.openxmlformats.org/officeDocument/2006/relationships/slide" Target="slides/slide1.xml"/><Relationship Id="rId18" Type="http://schemas.openxmlformats.org/officeDocument/2006/relationships/font" Target="fonts/PlayfairDis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c38541ada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c38541ada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38541ada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38541ada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38541ada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38541ada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c38541ad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c38541ad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c38541ada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c38541ada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c38541ada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c38541ada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38541ada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c38541ada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6bd4df972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6bd4df972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38541ada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38541ada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38541ada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38541ada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public.tableau.com/app/profile/viet.pham4981/viz/Bike_17106188243660/NYCBikeTrip?publish=yes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363950" y="0"/>
            <a:ext cx="8520600" cy="9138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3C78D8"/>
                </a:solidFill>
              </a:rPr>
              <a:t>Cyclistic </a:t>
            </a:r>
            <a:r>
              <a:rPr lang="en" sz="3700">
                <a:solidFill>
                  <a:srgbClr val="3C78D8"/>
                </a:solidFill>
              </a:rPr>
              <a:t>Bike Trip Presentation </a:t>
            </a:r>
            <a:endParaRPr sz="3700">
              <a:solidFill>
                <a:srgbClr val="3C78D8"/>
              </a:solidFill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2250" y="4298775"/>
            <a:ext cx="9144000" cy="52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Presented by: Viet Pham </a:t>
            </a:r>
            <a:endParaRPr sz="2000"/>
          </a:p>
        </p:txBody>
      </p:sp>
      <p:sp>
        <p:nvSpPr>
          <p:cNvPr id="62" name="Google Shape;62;p13"/>
          <p:cNvSpPr txBox="1"/>
          <p:nvPr/>
        </p:nvSpPr>
        <p:spPr>
          <a:xfrm>
            <a:off x="200650" y="772525"/>
            <a:ext cx="8943300" cy="67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C9DAF8"/>
                </a:solidFill>
                <a:latin typeface="Lato"/>
                <a:ea typeface="Lato"/>
                <a:cs typeface="Lato"/>
                <a:sym typeface="Lato"/>
              </a:rPr>
              <a:t>An in-depth analysis of how customer use the bike-share </a:t>
            </a:r>
            <a:r>
              <a:rPr b="1" lang="en" sz="1700">
                <a:solidFill>
                  <a:srgbClr val="C9DAF8"/>
                </a:solidFill>
                <a:latin typeface="Lato"/>
                <a:ea typeface="Lato"/>
                <a:cs typeface="Lato"/>
                <a:sym typeface="Lato"/>
              </a:rPr>
              <a:t>service </a:t>
            </a:r>
            <a:endParaRPr b="1" sz="1700">
              <a:solidFill>
                <a:srgbClr val="C9DAF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3C78D8"/>
                </a:solidFill>
              </a:rPr>
              <a:t>Dashboard Reference: </a:t>
            </a:r>
            <a:endParaRPr sz="3000" u="sng">
              <a:solidFill>
                <a:srgbClr val="3C78D8"/>
              </a:solidFill>
            </a:endParaRPr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0" y="1152475"/>
            <a:ext cx="9144000" cy="38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 u="sng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Bike | Tableau Public</a:t>
            </a:r>
            <a:endParaRPr b="1" sz="27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0" y="2025175"/>
            <a:ext cx="9144000" cy="6261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solidFill>
                  <a:srgbClr val="3C78D8"/>
                </a:solidFill>
              </a:rPr>
              <a:t>THANK YOU</a:t>
            </a:r>
            <a:endParaRPr sz="4000"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u="sng">
                <a:solidFill>
                  <a:srgbClr val="3C78D8"/>
                </a:solidFill>
              </a:rPr>
              <a:t>Table Of Contents: </a:t>
            </a:r>
            <a:endParaRPr sz="3000" u="sng">
              <a:solidFill>
                <a:srgbClr val="3C78D8"/>
              </a:solidFill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694825" y="1488600"/>
            <a:ext cx="8137500" cy="30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Char char="●"/>
            </a:pPr>
            <a:r>
              <a:rPr lang="en" sz="2200">
                <a:solidFill>
                  <a:srgbClr val="1F1F1F"/>
                </a:solidFill>
              </a:rPr>
              <a:t>Project Overview</a:t>
            </a:r>
            <a:endParaRPr sz="2200">
              <a:solidFill>
                <a:srgbClr val="1F1F1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Char char="●"/>
            </a:pPr>
            <a:r>
              <a:rPr lang="en" sz="2200">
                <a:solidFill>
                  <a:srgbClr val="1F1F1F"/>
                </a:solidFill>
              </a:rPr>
              <a:t>Data and Analysis (Conclusions/Recommendations)</a:t>
            </a:r>
            <a:endParaRPr sz="2200">
              <a:solidFill>
                <a:srgbClr val="1F1F1F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2200"/>
              <a:buChar char="●"/>
            </a:pPr>
            <a:r>
              <a:rPr lang="en" sz="2200">
                <a:solidFill>
                  <a:srgbClr val="1F1F1F"/>
                </a:solidFill>
              </a:rPr>
              <a:t>Dashboard Reference </a:t>
            </a:r>
            <a:endParaRPr sz="2200">
              <a:solidFill>
                <a:srgbClr val="1F1F1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78D8"/>
                </a:solidFill>
              </a:rPr>
              <a:t>Project Overview </a:t>
            </a:r>
            <a:endParaRPr sz="3000">
              <a:solidFill>
                <a:srgbClr val="3C78D8"/>
              </a:solidFill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313850"/>
            <a:ext cx="8520600" cy="20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rgbClr val="1F1F1F"/>
                </a:solidFill>
              </a:rPr>
              <a:t>Cyclistic has partnered with the city of New York to provide shared bikes for customers to travel </a:t>
            </a:r>
            <a:r>
              <a:rPr lang="en" sz="640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6400">
                <a:solidFill>
                  <a:srgbClr val="1F1F1F"/>
                </a:solidFill>
                <a:highlight>
                  <a:schemeClr val="lt1"/>
                </a:highlight>
              </a:rPr>
              <a:t>hroughout Manhattan and neighboring boroughs</a:t>
            </a:r>
            <a:r>
              <a:rPr lang="en" sz="6400">
                <a:solidFill>
                  <a:srgbClr val="1F1F1F"/>
                </a:solidFill>
              </a:rPr>
              <a:t>. The C</a:t>
            </a:r>
            <a:r>
              <a:rPr lang="en" sz="6400">
                <a:solidFill>
                  <a:srgbClr val="1F1F1F"/>
                </a:solidFill>
              </a:rPr>
              <a:t>ustomer</a:t>
            </a:r>
            <a:r>
              <a:rPr lang="en" sz="6400">
                <a:solidFill>
                  <a:srgbClr val="1F1F1F"/>
                </a:solidFill>
              </a:rPr>
              <a:t> Growth Team wants to understand how their customers are using their bikes; their top priority is identifying customer demand at different </a:t>
            </a:r>
            <a:r>
              <a:rPr b="1" lang="en" sz="6400">
                <a:solidFill>
                  <a:srgbClr val="1F1F1F"/>
                </a:solidFill>
              </a:rPr>
              <a:t>station locations</a:t>
            </a:r>
            <a:r>
              <a:rPr lang="en" sz="6400">
                <a:solidFill>
                  <a:srgbClr val="1F1F1F"/>
                </a:solidFill>
              </a:rPr>
              <a:t>, as well as relevant </a:t>
            </a:r>
            <a:r>
              <a:rPr lang="en" sz="6400">
                <a:solidFill>
                  <a:srgbClr val="1F1F1F"/>
                </a:solidFill>
              </a:rPr>
              <a:t>information</a:t>
            </a:r>
            <a:r>
              <a:rPr lang="en" sz="6400">
                <a:solidFill>
                  <a:srgbClr val="1F1F1F"/>
                </a:solidFill>
              </a:rPr>
              <a:t>. </a:t>
            </a:r>
            <a:endParaRPr sz="6400">
              <a:solidFill>
                <a:srgbClr val="1F1F1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1F1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311700" y="2830050"/>
            <a:ext cx="8851200" cy="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How can the team apply customer usage insights to inform </a:t>
            </a:r>
            <a:r>
              <a:rPr b="1" lang="en" sz="16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new station growth</a:t>
            </a:r>
            <a:r>
              <a:rPr lang="en" sz="16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to </a:t>
            </a:r>
            <a:r>
              <a:rPr lang="en" sz="17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alleviate demand in different geographical areas</a:t>
            </a:r>
            <a:r>
              <a:rPr lang="en" sz="16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0" y="240050"/>
            <a:ext cx="9144000" cy="626100"/>
          </a:xfrm>
          <a:prstGeom prst="rect">
            <a:avLst/>
          </a:prstGeom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C78D8"/>
                </a:solidFill>
              </a:rPr>
              <a:t>Dashboard Key Insights</a:t>
            </a:r>
            <a:endParaRPr sz="3000">
              <a:solidFill>
                <a:srgbClr val="3C78D8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388" y="1361475"/>
            <a:ext cx="2055224" cy="2055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22900" y="866151"/>
            <a:ext cx="2762500" cy="2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300" y="1517550"/>
            <a:ext cx="1743075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60788" y="3458700"/>
            <a:ext cx="1412100" cy="14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Bike using trends </a:t>
            </a:r>
            <a:r>
              <a:rPr b="1" lang="en" sz="1600">
                <a:latin typeface="Lato"/>
                <a:ea typeface="Lato"/>
                <a:cs typeface="Lato"/>
                <a:sym typeface="Lato"/>
              </a:rPr>
              <a:t>year over year </a:t>
            </a:r>
            <a:endParaRPr b="1"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932225" y="3203100"/>
            <a:ext cx="1240500" cy="18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Understand how different </a:t>
            </a:r>
            <a:r>
              <a:rPr b="1" lang="en" sz="1500">
                <a:latin typeface="Lato"/>
                <a:ea typeface="Lato"/>
                <a:cs typeface="Lato"/>
                <a:sym typeface="Lato"/>
              </a:rPr>
              <a:t>locations affect </a:t>
            </a:r>
            <a:r>
              <a:rPr lang="en" sz="1500">
                <a:latin typeface="Lato"/>
                <a:ea typeface="Lato"/>
                <a:cs typeface="Lato"/>
                <a:sym typeface="Lato"/>
              </a:rPr>
              <a:t>the bike using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740400" y="3273700"/>
            <a:ext cx="19368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How do different users (</a:t>
            </a:r>
            <a:r>
              <a:rPr b="1"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subscriber</a:t>
            </a:r>
            <a:r>
              <a:rPr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b="1"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non-subscriber/</a:t>
            </a:r>
            <a:endParaRPr b="1" sz="15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customer</a:t>
            </a:r>
            <a:r>
              <a:rPr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) use the bike service ?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000" y="229175"/>
            <a:ext cx="7518001" cy="46851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-131400" y="1455775"/>
            <a:ext cx="17574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Seasonality 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p17"/>
          <p:cNvSpPr txBox="1"/>
          <p:nvPr/>
        </p:nvSpPr>
        <p:spPr>
          <a:xfrm>
            <a:off x="-131400" y="2077275"/>
            <a:ext cx="17574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Inform on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bike maintenance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in months with lower bike usage to prepare for months with higher bike usage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94" name="Google Shape;94;p17"/>
          <p:cNvCxnSpPr/>
          <p:nvPr/>
        </p:nvCxnSpPr>
        <p:spPr>
          <a:xfrm>
            <a:off x="2419425" y="3767875"/>
            <a:ext cx="10200" cy="3933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7"/>
          <p:cNvCxnSpPr/>
          <p:nvPr/>
        </p:nvCxnSpPr>
        <p:spPr>
          <a:xfrm flipH="1" rot="10800000">
            <a:off x="4159475" y="2389013"/>
            <a:ext cx="211800" cy="2823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/>
          <p:nvPr/>
        </p:nvCxnSpPr>
        <p:spPr>
          <a:xfrm>
            <a:off x="4159475" y="2671325"/>
            <a:ext cx="198300" cy="1875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7"/>
          <p:cNvCxnSpPr/>
          <p:nvPr/>
        </p:nvCxnSpPr>
        <p:spPr>
          <a:xfrm flipH="1" rot="10800000">
            <a:off x="2816475" y="3424975"/>
            <a:ext cx="309000" cy="7362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8" name="Google Shape;98;p17"/>
          <p:cNvCxnSpPr/>
          <p:nvPr/>
        </p:nvCxnSpPr>
        <p:spPr>
          <a:xfrm>
            <a:off x="4662050" y="3020875"/>
            <a:ext cx="570300" cy="7272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9" name="Google Shape;99;p17"/>
          <p:cNvSpPr txBox="1"/>
          <p:nvPr/>
        </p:nvSpPr>
        <p:spPr>
          <a:xfrm>
            <a:off x="2032575" y="3152000"/>
            <a:ext cx="7839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Dip (due to weather)</a:t>
            </a:r>
            <a:endParaRPr sz="11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17"/>
          <p:cNvSpPr txBox="1"/>
          <p:nvPr/>
        </p:nvSpPr>
        <p:spPr>
          <a:xfrm>
            <a:off x="2951825" y="3700875"/>
            <a:ext cx="7392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The demand increased after Q1</a:t>
            </a:r>
            <a:endParaRPr sz="10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4662050" y="2094650"/>
            <a:ext cx="7392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Peak (summer ended)</a:t>
            </a:r>
            <a:endParaRPr sz="11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6306550" y="2149100"/>
            <a:ext cx="973800" cy="10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High travelling time</a:t>
            </a:r>
            <a:endParaRPr sz="10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(even though in the mid of COVID)</a:t>
            </a:r>
            <a:endParaRPr sz="10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894275" y="3020875"/>
            <a:ext cx="10287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Gradually decrease (</a:t>
            </a:r>
            <a:r>
              <a:rPr lang="en" sz="11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approaching</a:t>
            </a:r>
            <a:r>
              <a:rPr lang="en" sz="11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weather months)</a:t>
            </a:r>
            <a:endParaRPr sz="11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 flipH="1" rot="10800000">
            <a:off x="1868625" y="1155775"/>
            <a:ext cx="1024800" cy="3000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7"/>
          <p:cNvCxnSpPr/>
          <p:nvPr/>
        </p:nvCxnSpPr>
        <p:spPr>
          <a:xfrm flipH="1" rot="10800000">
            <a:off x="5518625" y="1149475"/>
            <a:ext cx="1031400" cy="3063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7"/>
          <p:cNvSpPr txBox="1"/>
          <p:nvPr/>
        </p:nvSpPr>
        <p:spPr>
          <a:xfrm>
            <a:off x="-131400" y="672875"/>
            <a:ext cx="17574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●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Higher  frequency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07" name="Google Shape;107;p17"/>
          <p:cNvCxnSpPr/>
          <p:nvPr/>
        </p:nvCxnSpPr>
        <p:spPr>
          <a:xfrm>
            <a:off x="7129075" y="2575550"/>
            <a:ext cx="413700" cy="2241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7"/>
          <p:cNvCxnSpPr/>
          <p:nvPr/>
        </p:nvCxnSpPr>
        <p:spPr>
          <a:xfrm flipH="1" rot="10800000">
            <a:off x="7371300" y="2416325"/>
            <a:ext cx="756300" cy="9078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1713"/>
            <a:ext cx="7683950" cy="486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7756500" y="939450"/>
            <a:ext cx="1387500" cy="31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Lower East Side</a:t>
            </a:r>
            <a:r>
              <a:rPr lang="en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&amp; </a:t>
            </a:r>
            <a:r>
              <a:rPr b="1" lang="en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Chelsea and Clinton</a:t>
            </a:r>
            <a:r>
              <a:rPr lang="en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gained the most popularity that customers travelling back and forth (entertainment, cuisine, shopping places, and so on )</a:t>
            </a:r>
            <a:endParaRPr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5" name="Google Shape;115;p18"/>
          <p:cNvCxnSpPr/>
          <p:nvPr/>
        </p:nvCxnSpPr>
        <p:spPr>
          <a:xfrm flipH="1">
            <a:off x="983300" y="2527375"/>
            <a:ext cx="699900" cy="2595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8"/>
          <p:cNvCxnSpPr/>
          <p:nvPr/>
        </p:nvCxnSpPr>
        <p:spPr>
          <a:xfrm>
            <a:off x="402350" y="2073550"/>
            <a:ext cx="404100" cy="5145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7" name="Google Shape;117;p18"/>
          <p:cNvCxnSpPr/>
          <p:nvPr/>
        </p:nvCxnSpPr>
        <p:spPr>
          <a:xfrm>
            <a:off x="5898850" y="459900"/>
            <a:ext cx="806700" cy="102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2400"/>
            <a:ext cx="775455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7855500" y="1639875"/>
            <a:ext cx="1288500" cy="20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Could inform in the </a:t>
            </a:r>
            <a:r>
              <a:rPr b="1"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new station growth </a:t>
            </a:r>
            <a:r>
              <a:rPr lang="en" sz="15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in these places to address customer need.</a:t>
            </a:r>
            <a:endParaRPr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>
            <a:off x="432625" y="1962600"/>
            <a:ext cx="495600" cy="4626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19"/>
          <p:cNvCxnSpPr/>
          <p:nvPr/>
        </p:nvCxnSpPr>
        <p:spPr>
          <a:xfrm flipH="1">
            <a:off x="1197050" y="2195050"/>
            <a:ext cx="714600" cy="4455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6" name="Google Shape;126;p19"/>
          <p:cNvCxnSpPr/>
          <p:nvPr/>
        </p:nvCxnSpPr>
        <p:spPr>
          <a:xfrm>
            <a:off x="6073650" y="440300"/>
            <a:ext cx="677400" cy="105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025" y="0"/>
            <a:ext cx="7833974" cy="503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-144975" y="777750"/>
            <a:ext cx="14550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Trends about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seasonality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and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most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visited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places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also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applied to the user type.</a:t>
            </a:r>
            <a:endParaRPr sz="12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>
            <a:off x="6868200" y="288850"/>
            <a:ext cx="866700" cy="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4" name="Google Shape;134;p20"/>
          <p:cNvCxnSpPr/>
          <p:nvPr/>
        </p:nvCxnSpPr>
        <p:spPr>
          <a:xfrm>
            <a:off x="4708425" y="1516000"/>
            <a:ext cx="645900" cy="4467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20"/>
          <p:cNvCxnSpPr/>
          <p:nvPr/>
        </p:nvCxnSpPr>
        <p:spPr>
          <a:xfrm rot="10800000">
            <a:off x="4708425" y="3488475"/>
            <a:ext cx="264600" cy="7830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0"/>
          <p:cNvCxnSpPr/>
          <p:nvPr/>
        </p:nvCxnSpPr>
        <p:spPr>
          <a:xfrm flipH="1" rot="10800000">
            <a:off x="4973025" y="3445875"/>
            <a:ext cx="486900" cy="8256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0"/>
          <p:cNvSpPr txBox="1"/>
          <p:nvPr/>
        </p:nvSpPr>
        <p:spPr>
          <a:xfrm>
            <a:off x="-144975" y="2723050"/>
            <a:ext cx="1455000" cy="18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The majority in number of trips from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Subscriber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(80-90%)</a:t>
            </a:r>
            <a:endParaRPr sz="12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of trips (</a:t>
            </a:r>
            <a:r>
              <a:rPr b="1"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80-90%)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8" name="Google Shape;138;p20"/>
          <p:cNvCxnSpPr/>
          <p:nvPr/>
        </p:nvCxnSpPr>
        <p:spPr>
          <a:xfrm>
            <a:off x="2197550" y="1387750"/>
            <a:ext cx="46200" cy="6222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0"/>
          <p:cNvCxnSpPr/>
          <p:nvPr/>
        </p:nvCxnSpPr>
        <p:spPr>
          <a:xfrm flipH="1" rot="10800000">
            <a:off x="2697600" y="1054025"/>
            <a:ext cx="1121700" cy="4023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150" y="0"/>
            <a:ext cx="7743201" cy="5054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-180700" y="970650"/>
            <a:ext cx="1682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Lato"/>
              <a:buChar char="●"/>
            </a:pP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30-40%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frequency in time travelling for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non-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subscriber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during peak months.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12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6" name="Google Shape;146;p21"/>
          <p:cNvCxnSpPr/>
          <p:nvPr/>
        </p:nvCxnSpPr>
        <p:spPr>
          <a:xfrm>
            <a:off x="6647450" y="289350"/>
            <a:ext cx="809700" cy="9600"/>
          </a:xfrm>
          <a:prstGeom prst="straightConnector1">
            <a:avLst/>
          </a:prstGeom>
          <a:noFill/>
          <a:ln cap="flat" cmpd="sng" w="9525">
            <a:solidFill>
              <a:srgbClr val="1F1F1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7" name="Google Shape;147;p21"/>
          <p:cNvSpPr txBox="1"/>
          <p:nvPr/>
        </p:nvSpPr>
        <p:spPr>
          <a:xfrm>
            <a:off x="-180700" y="2571750"/>
            <a:ext cx="1682400" cy="17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200"/>
              <a:buFont typeface="Lato"/>
              <a:buChar char="●"/>
            </a:pP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Deploy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marketing strategies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to convert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non-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subscriber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become </a:t>
            </a:r>
            <a:r>
              <a:rPr b="1"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subscriber </a:t>
            </a:r>
            <a:r>
              <a:rPr lang="en" sz="1200">
                <a:solidFill>
                  <a:srgbClr val="1F1F1F"/>
                </a:solidFill>
                <a:latin typeface="Lato"/>
                <a:ea typeface="Lato"/>
                <a:cs typeface="Lato"/>
                <a:sym typeface="Lato"/>
              </a:rPr>
              <a:t>(around after Q1)</a:t>
            </a:r>
            <a:endParaRPr sz="1200">
              <a:solidFill>
                <a:srgbClr val="1F1F1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